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6" r:id="rId2"/>
    <p:sldId id="267" r:id="rId3"/>
    <p:sldId id="275" r:id="rId4"/>
    <p:sldId id="269" r:id="rId5"/>
    <p:sldId id="259" r:id="rId6"/>
    <p:sldId id="281" r:id="rId7"/>
    <p:sldId id="268" r:id="rId8"/>
    <p:sldId id="282" r:id="rId9"/>
    <p:sldId id="296" r:id="rId10"/>
    <p:sldId id="295" r:id="rId11"/>
    <p:sldId id="297" r:id="rId12"/>
    <p:sldId id="271" r:id="rId13"/>
    <p:sldId id="272" r:id="rId14"/>
    <p:sldId id="274" r:id="rId15"/>
    <p:sldId id="284" r:id="rId16"/>
    <p:sldId id="290" r:id="rId17"/>
    <p:sldId id="289" r:id="rId18"/>
    <p:sldId id="288" r:id="rId1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F56FB2-A307-4AE8-9767-A08F87AA0E89}">
          <p14:sldIdLst>
            <p14:sldId id="266"/>
            <p14:sldId id="267"/>
            <p14:sldId id="275"/>
            <p14:sldId id="269"/>
            <p14:sldId id="259"/>
            <p14:sldId id="281"/>
            <p14:sldId id="268"/>
            <p14:sldId id="282"/>
            <p14:sldId id="296"/>
            <p14:sldId id="295"/>
            <p14:sldId id="297"/>
            <p14:sldId id="271"/>
            <p14:sldId id="272"/>
            <p14:sldId id="274"/>
            <p14:sldId id="284"/>
            <p14:sldId id="290"/>
            <p14:sldId id="289"/>
            <p14:sldId id="288"/>
          </p14:sldIdLst>
        </p14:section>
        <p14:section name="Untitled Section" id="{BE66718C-1063-4696-8318-4898A0784A44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6CF"/>
    <a:srgbClr val="3E6FD2"/>
    <a:srgbClr val="2D5EC1"/>
    <a:srgbClr val="BDDEFF"/>
    <a:srgbClr val="99CCFF"/>
    <a:srgbClr val="80808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30FA367F-064E-4D1D-86DF-1F75F62FFEBD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6906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26E473D9-F753-4229-B5B7-D68CF477248F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607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5B4ECE3-C7A4-4F00-845A-7E9509C52B3B}" type="slidenum">
              <a:rPr lang="en-GB" altLang="en-US"/>
              <a:pPr/>
              <a:t>‹N›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3B7EE-26AA-46FB-80E5-EF09EC3B0F6D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102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483BE-947F-4E46-ADDC-78F18789A446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1253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38D4D6"/>
          </a:solidFill>
          <a:ln>
            <a:solidFill>
              <a:srgbClr val="38D4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7" descr="LOGO-CE for Word Negative Taxati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306388"/>
            <a:ext cx="16176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6457950"/>
            <a:ext cx="61277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9FBA"/>
              </a:buClr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28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28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6A96378-C015-4986-82C6-3324608C6E61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45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077CA-2D14-4322-ADBD-E50C8A0F52E1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237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BF7E1-743C-496D-8EB2-722AC485BADD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74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CC205-2EAD-4E8C-80F8-B1DBAE6C820D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960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252C0-1D9D-4E2C-A346-B38CFBC7C94D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074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8BDDD-A23B-4F33-BB64-84C9692FE514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252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3449C-B65C-4801-B414-B6943A097F96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018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42400-0BCF-4914-B71C-3914BA83E553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3421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1F568-EDA0-403A-A3C7-D9A034A5114A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306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0332E573-6BAA-4090-ABA9-8F5CC9871145}" type="slidenum">
              <a:rPr lang="en-GB" altLang="en-US"/>
              <a:pPr/>
              <a:t>‹N›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taxation_customs/resources/documents" TargetMode="External"/><Relationship Id="rId2" Type="http://schemas.openxmlformats.org/officeDocument/2006/relationships/hyperlink" Target="http://ec.europa.eu/europe2020/pdf/2015/ags2015_en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dt.tesoro.it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60848"/>
            <a:ext cx="8795320" cy="2160240"/>
          </a:xfrm>
        </p:spPr>
        <p:txBody>
          <a:bodyPr/>
          <a:lstStyle/>
          <a:p>
            <a:pPr marL="0" indent="0" algn="ctr">
              <a:buNone/>
            </a:pPr>
            <a:r>
              <a:rPr lang="it-IT" b="1" cap="small" dirty="0" smtClean="0"/>
              <a:t>Il fisco: leva di crescita economica per uno sviluppo sostenibile 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OVERVIEW </a:t>
            </a:r>
            <a:r>
              <a:rPr lang="it-IT" dirty="0"/>
              <a:t>DELLE ESPERIENZE DI FISCALITA’ E CRESCITA ECONOMICA DI ALTRI </a:t>
            </a:r>
            <a:r>
              <a:rPr lang="it-IT" dirty="0" smtClean="0"/>
              <a:t>PAESI</a:t>
            </a:r>
          </a:p>
          <a:p>
            <a:endParaRPr lang="it-IT" dirty="0"/>
          </a:p>
          <a:p>
            <a:pPr marL="0" indent="0" algn="ctr">
              <a:buNone/>
            </a:pPr>
            <a:r>
              <a:rPr lang="it-IT" b="1" dirty="0" smtClean="0"/>
              <a:t>Roberta Grappiolo</a:t>
            </a:r>
          </a:p>
          <a:p>
            <a:pPr algn="ctr"/>
            <a:r>
              <a:rPr lang="it-IT" b="1" dirty="0" err="1" smtClean="0"/>
              <a:t>European</a:t>
            </a:r>
            <a:r>
              <a:rPr lang="it-IT" b="1" dirty="0" smtClean="0"/>
              <a:t> Commission</a:t>
            </a:r>
          </a:p>
          <a:p>
            <a:pPr algn="ctr"/>
            <a:r>
              <a:rPr lang="it-IT" b="1" dirty="0" smtClean="0"/>
              <a:t>DG TAXUD.D3</a:t>
            </a:r>
          </a:p>
          <a:p>
            <a:pPr algn="ctr"/>
            <a:r>
              <a:rPr lang="it-IT" b="1" dirty="0" smtClean="0"/>
              <a:t>Direct </a:t>
            </a:r>
            <a:r>
              <a:rPr lang="it-IT" b="1" dirty="0" err="1" smtClean="0"/>
              <a:t>taxation</a:t>
            </a:r>
            <a:r>
              <a:rPr lang="it-IT" b="1" dirty="0" smtClean="0"/>
              <a:t> and State </a:t>
            </a:r>
            <a:r>
              <a:rPr lang="it-IT" b="1" dirty="0" err="1" smtClean="0"/>
              <a:t>aid</a:t>
            </a:r>
            <a:r>
              <a:rPr lang="it-IT" b="1" dirty="0" smtClean="0"/>
              <a:t> 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4664"/>
            <a:ext cx="2016224" cy="148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334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Steps forward…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492375"/>
            <a:ext cx="8435280" cy="4176985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GB" b="1" dirty="0" smtClean="0"/>
              <a:t>Transparency package of </a:t>
            </a:r>
            <a:r>
              <a:rPr lang="en-GB" b="1" dirty="0"/>
              <a:t>18.3.2015 </a:t>
            </a:r>
            <a:r>
              <a:rPr lang="en-GB" b="1" dirty="0" smtClean="0"/>
              <a:t>COM(2015)135 </a:t>
            </a:r>
            <a:r>
              <a:rPr lang="en-GB" b="1" dirty="0"/>
              <a:t>final</a:t>
            </a:r>
            <a:endParaRPr lang="en-GB" b="1" dirty="0" smtClean="0"/>
          </a:p>
          <a:p>
            <a:pPr marL="0" indent="0" algn="ctr">
              <a:buClr>
                <a:schemeClr val="accent1"/>
              </a:buClr>
              <a:buNone/>
            </a:pPr>
            <a:r>
              <a:rPr lang="en-GB" sz="2000" dirty="0" err="1" smtClean="0"/>
              <a:t>Comm</a:t>
            </a:r>
            <a:r>
              <a:rPr lang="en-GB" sz="2000" dirty="0" smtClean="0"/>
              <a:t> proposal for </a:t>
            </a:r>
            <a:r>
              <a:rPr lang="en-GB" sz="2000" dirty="0"/>
              <a:t>automatic exchange of </a:t>
            </a:r>
            <a:r>
              <a:rPr lang="en-GB" sz="2000" dirty="0" smtClean="0"/>
              <a:t>information </a:t>
            </a:r>
          </a:p>
          <a:p>
            <a:pPr marL="0" indent="0" algn="ctr">
              <a:buClr>
                <a:schemeClr val="accent1"/>
              </a:buClr>
              <a:buNone/>
            </a:pPr>
            <a:r>
              <a:rPr lang="en-GB" sz="2000" dirty="0" smtClean="0"/>
              <a:t>between MS on </a:t>
            </a:r>
            <a:r>
              <a:rPr lang="en-GB" sz="2000" dirty="0"/>
              <a:t>tax </a:t>
            </a:r>
            <a:r>
              <a:rPr lang="en-GB" sz="2000" dirty="0" smtClean="0"/>
              <a:t>rulings</a:t>
            </a:r>
            <a:r>
              <a:rPr lang="en-GB" b="1" dirty="0" smtClean="0"/>
              <a:t>.</a:t>
            </a:r>
          </a:p>
          <a:p>
            <a:pPr marL="0" indent="0" algn="ctr">
              <a:buClr>
                <a:schemeClr val="accent1"/>
              </a:buClr>
              <a:buNone/>
            </a:pPr>
            <a:endParaRPr lang="en-GB" b="1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GB" b="1" dirty="0"/>
              <a:t>Action Plan on </a:t>
            </a:r>
            <a:r>
              <a:rPr lang="en-GB" b="1" dirty="0" smtClean="0"/>
              <a:t>competitiveness taxation</a:t>
            </a:r>
          </a:p>
          <a:p>
            <a:pPr marL="0" indent="0" algn="ctr">
              <a:buClr>
                <a:schemeClr val="accent1"/>
              </a:buClr>
              <a:buNone/>
            </a:pPr>
            <a:r>
              <a:rPr lang="en-GB" sz="2000" dirty="0"/>
              <a:t>L</a:t>
            </a:r>
            <a:r>
              <a:rPr lang="en-GB" sz="2000" dirty="0" smtClean="0"/>
              <a:t>ong </a:t>
            </a:r>
            <a:r>
              <a:rPr lang="en-GB" sz="2000" dirty="0"/>
              <a:t>term holistic solutions </a:t>
            </a:r>
            <a:r>
              <a:rPr lang="en-GB" sz="2000" dirty="0" smtClean="0"/>
              <a:t>(CCCTB)</a:t>
            </a:r>
          </a:p>
          <a:p>
            <a:pPr marL="0" indent="0" algn="ctr">
              <a:buClr>
                <a:schemeClr val="accent1"/>
              </a:buClr>
              <a:buNone/>
            </a:pPr>
            <a:r>
              <a:rPr lang="en-GB" sz="2000" dirty="0" smtClean="0"/>
              <a:t>Tailored EU solutions</a:t>
            </a:r>
          </a:p>
          <a:p>
            <a:pPr marL="0" indent="0" algn="ctr">
              <a:buClr>
                <a:schemeClr val="accent1"/>
              </a:buClr>
              <a:buNone/>
            </a:pPr>
            <a:r>
              <a:rPr lang="en-GB" sz="2000" dirty="0" smtClean="0"/>
              <a:t>Transfer prices rules</a:t>
            </a:r>
          </a:p>
          <a:p>
            <a:pPr marL="0" indent="0" algn="ctr">
              <a:buClr>
                <a:schemeClr val="accent1"/>
              </a:buClr>
              <a:buNone/>
            </a:pPr>
            <a:r>
              <a:rPr lang="en-GB" sz="2000" dirty="0" smtClean="0"/>
              <a:t>Arbitration mechanism</a:t>
            </a:r>
          </a:p>
          <a:p>
            <a:pPr marL="0" indent="0" algn="ctr">
              <a:buClr>
                <a:schemeClr val="accent1"/>
              </a:buClr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2264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339850"/>
            <a:ext cx="8712968" cy="936625"/>
          </a:xfrm>
        </p:spPr>
        <p:txBody>
          <a:bodyPr/>
          <a:lstStyle/>
          <a:p>
            <a:pPr marL="0"/>
            <a:r>
              <a:rPr lang="en-GB" dirty="0" smtClean="0"/>
              <a:t>Tax Reforms in EU member States 2014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algn="just"/>
            <a:r>
              <a:rPr lang="en-GB" dirty="0" smtClean="0"/>
              <a:t>"Member </a:t>
            </a:r>
            <a:r>
              <a:rPr lang="en-GB" dirty="0"/>
              <a:t>States' ongoing efforts to consolidate, improve the quality of public finances and to </a:t>
            </a:r>
            <a:r>
              <a:rPr lang="en-GB" dirty="0" smtClean="0"/>
              <a:t>foster sustainable </a:t>
            </a:r>
            <a:r>
              <a:rPr lang="en-GB" dirty="0"/>
              <a:t>economic growth and employment mean that tax issues are likely to be a key issue for </a:t>
            </a:r>
            <a:r>
              <a:rPr lang="en-GB" dirty="0" smtClean="0"/>
              <a:t>the  foreseeable future".</a:t>
            </a:r>
          </a:p>
          <a:p>
            <a:pPr algn="just"/>
            <a:endParaRPr lang="en-GB" dirty="0"/>
          </a:p>
          <a:p>
            <a:pPr algn="just"/>
            <a:r>
              <a:rPr lang="en-GB" dirty="0" smtClean="0"/>
              <a:t>M. </a:t>
            </a:r>
            <a:r>
              <a:rPr lang="en-GB" dirty="0" err="1" smtClean="0"/>
              <a:t>Buti</a:t>
            </a:r>
            <a:r>
              <a:rPr lang="en-GB" dirty="0" smtClean="0"/>
              <a:t> (DG ECFIN)   H. </a:t>
            </a:r>
            <a:r>
              <a:rPr lang="en-GB" dirty="0" err="1" smtClean="0"/>
              <a:t>Zourek</a:t>
            </a:r>
            <a:r>
              <a:rPr lang="en-GB" smtClean="0"/>
              <a:t> (DG TAXUD)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28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4338476" cy="576982"/>
          </a:xfrm>
        </p:spPr>
        <p:txBody>
          <a:bodyPr/>
          <a:lstStyle/>
          <a:p>
            <a:r>
              <a:rPr lang="en-US" dirty="0" smtClean="0"/>
              <a:t>Useful links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520" y="2060848"/>
            <a:ext cx="8820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EUROPA 2020</a:t>
            </a:r>
            <a:r>
              <a:rPr lang="en-US" sz="1600" dirty="0" smtClean="0"/>
              <a:t>:  </a:t>
            </a:r>
          </a:p>
          <a:p>
            <a:r>
              <a:rPr lang="en-US" sz="1600" dirty="0" smtClean="0"/>
              <a:t>http</a:t>
            </a:r>
            <a:r>
              <a:rPr lang="en-US" sz="1600" dirty="0"/>
              <a:t>://ec.europa.eu/europe2020/europe-2020-in-a-nutshell/index_it.htm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2645623"/>
            <a:ext cx="8712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AGS 2015</a:t>
            </a:r>
          </a:p>
          <a:p>
            <a:r>
              <a:rPr lang="en-US" sz="1600" dirty="0">
                <a:hlinkClick r:id="rId2"/>
              </a:rPr>
              <a:t>h</a:t>
            </a:r>
            <a:r>
              <a:rPr lang="en-US" sz="1600" dirty="0" smtClean="0">
                <a:hlinkClick r:id="rId2"/>
              </a:rPr>
              <a:t>ttp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ec.europa.eu/europe2020/pdf/2015/ags2015_en.pdf</a:t>
            </a:r>
            <a:endParaRPr lang="en-US" sz="1600" dirty="0" smtClean="0"/>
          </a:p>
          <a:p>
            <a:endParaRPr lang="en-US" sz="1600" dirty="0"/>
          </a:p>
          <a:p>
            <a:r>
              <a:rPr lang="en-GB" sz="1600" b="1" dirty="0"/>
              <a:t>Country reports 2015  http://ec.europa.eu/europe2020/pdf/csr2015/cr2015_italy_en.pdf</a:t>
            </a:r>
          </a:p>
          <a:p>
            <a:endParaRPr lang="en-GB" sz="1600" b="1" dirty="0"/>
          </a:p>
          <a:p>
            <a:r>
              <a:rPr lang="en-US" sz="1600" b="1" dirty="0" smtClean="0"/>
              <a:t>Tax </a:t>
            </a:r>
            <a:r>
              <a:rPr lang="en-US" sz="1600" b="1" dirty="0"/>
              <a:t>reforms in EU Member States </a:t>
            </a:r>
            <a:r>
              <a:rPr lang="en-US" sz="1600" b="1" dirty="0" smtClean="0"/>
              <a:t>2014: </a:t>
            </a:r>
            <a:r>
              <a:rPr lang="en-US" sz="1600" b="1" dirty="0" smtClean="0">
                <a:hlinkClick r:id="rId3"/>
              </a:rPr>
              <a:t>http</a:t>
            </a:r>
            <a:r>
              <a:rPr lang="en-US" sz="1600" b="1" dirty="0">
                <a:hlinkClick r:id="rId3"/>
              </a:rPr>
              <a:t>://</a:t>
            </a:r>
            <a:r>
              <a:rPr lang="en-US" sz="1600" b="1" dirty="0" smtClean="0">
                <a:hlinkClick r:id="rId3"/>
              </a:rPr>
              <a:t>ec.europa.eu/taxation_customs/resources/documents</a:t>
            </a:r>
            <a:endParaRPr lang="en-US" sz="1600" b="1" dirty="0" smtClean="0"/>
          </a:p>
          <a:p>
            <a:endParaRPr lang="en-US" sz="1600" b="1" dirty="0" smtClean="0"/>
          </a:p>
          <a:p>
            <a:r>
              <a:rPr lang="en-US" sz="1600" b="1" dirty="0" smtClean="0"/>
              <a:t>NRP 2015-2017</a:t>
            </a:r>
          </a:p>
          <a:p>
            <a:r>
              <a:rPr lang="en-GB" sz="1600" dirty="0" smtClean="0">
                <a:hlinkClick r:id="rId4"/>
              </a:rPr>
              <a:t>http://www.dt.tesoro.it</a:t>
            </a:r>
            <a:endParaRPr lang="en-GB" sz="1600" dirty="0" smtClean="0"/>
          </a:p>
          <a:p>
            <a:endParaRPr lang="en-US" sz="1600" b="1" dirty="0" smtClean="0"/>
          </a:p>
          <a:p>
            <a:r>
              <a:rPr lang="en-US" sz="1600" b="1" dirty="0" smtClean="0"/>
              <a:t>Transparency </a:t>
            </a:r>
          </a:p>
          <a:p>
            <a:r>
              <a:rPr lang="en-GB" sz="1600" dirty="0"/>
              <a:t>http://ec.europa.eu/taxation_customs/taxation/company_tax/transparency/index_en.htm </a:t>
            </a:r>
          </a:p>
          <a:p>
            <a:endParaRPr lang="en-GB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135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124369"/>
            <a:ext cx="882047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Thank you!</a:t>
            </a:r>
          </a:p>
          <a:p>
            <a:pPr algn="ctr"/>
            <a:endParaRPr lang="en-US" sz="4000" dirty="0"/>
          </a:p>
          <a:p>
            <a:pPr algn="ctr"/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r>
              <a:rPr lang="en-US" sz="4000" i="1" dirty="0"/>
              <a:t>r</a:t>
            </a:r>
            <a:r>
              <a:rPr lang="en-US" sz="4000" i="1" dirty="0" smtClean="0"/>
              <a:t>oberta.grappiolo@ec.europa.eu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29465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c.europa.eu/europe2020/images/2015/european_economic_forecast_spring/european_economic_forecast_spring_2015_italy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684076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52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85" y="1412776"/>
            <a:ext cx="7024929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48264" y="2348880"/>
            <a:ext cx="2016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Source: OECD (2010a).</a:t>
            </a:r>
          </a:p>
        </p:txBody>
      </p:sp>
    </p:spTree>
    <p:extLst>
      <p:ext uri="{BB962C8B-B14F-4D97-AF65-F5344CB8AC3E}">
        <p14:creationId xmlns:p14="http://schemas.microsoft.com/office/powerpoint/2010/main" val="313454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Action Plan 2015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3"/>
          </a:xfrm>
        </p:spPr>
        <p:txBody>
          <a:bodyPr/>
          <a:lstStyle/>
          <a:p>
            <a:pPr marL="0" indent="0">
              <a:buClr>
                <a:srgbClr val="0F5494"/>
              </a:buClr>
              <a:buNone/>
            </a:pPr>
            <a:r>
              <a:rPr lang="en-GB" i="0" dirty="0" smtClean="0"/>
              <a:t>Announced in Commission Work Plan 2015</a:t>
            </a:r>
          </a:p>
          <a:p>
            <a:endParaRPr lang="en-GB" i="0" dirty="0" smtClean="0"/>
          </a:p>
          <a:p>
            <a:r>
              <a:rPr lang="en-GB" i="0" dirty="0"/>
              <a:t>"</a:t>
            </a:r>
            <a:r>
              <a:rPr lang="en-GB" i="0" dirty="0" smtClean="0"/>
              <a:t>in </a:t>
            </a:r>
            <a:r>
              <a:rPr lang="en-GB" i="0" dirty="0"/>
              <a:t>the light of global developments the Commission will present an Action Plan on a renewed approach for corporate taxation in the Single Market, where profits are taxed where the value is </a:t>
            </a:r>
            <a:r>
              <a:rPr lang="en-GB" i="0" dirty="0" smtClean="0"/>
              <a:t>generated"</a:t>
            </a:r>
          </a:p>
          <a:p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291440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1"/>
            <a:ext cx="8209160" cy="793006"/>
          </a:xfrm>
        </p:spPr>
        <p:txBody>
          <a:bodyPr/>
          <a:lstStyle/>
          <a:p>
            <a:pPr algn="ctr" defTabSz="449263"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Commission Action: 18.3.2015</a:t>
            </a:r>
            <a:b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Exchange 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information on tax rulings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4864"/>
            <a:ext cx="8219256" cy="4248471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fr-BE" altLang="es-ES" sz="1600" b="1" i="0" dirty="0" err="1">
                <a:ea typeface="Microsoft YaHei" pitchFamily="32" charset="-122"/>
              </a:rPr>
              <a:t>Which</a:t>
            </a:r>
            <a:r>
              <a:rPr lang="fr-BE" altLang="es-ES" sz="1600" b="1" i="0" dirty="0">
                <a:ea typeface="Microsoft YaHei" pitchFamily="32" charset="-122"/>
              </a:rPr>
              <a:t> </a:t>
            </a:r>
            <a:r>
              <a:rPr lang="fr-BE" altLang="es-ES" sz="1600" b="1" i="0" dirty="0" err="1">
                <a:ea typeface="Microsoft YaHei" pitchFamily="32" charset="-122"/>
              </a:rPr>
              <a:t>rulings</a:t>
            </a:r>
            <a:r>
              <a:rPr lang="fr-BE" altLang="es-ES" sz="1600" b="1" i="0" dirty="0">
                <a:ea typeface="Microsoft YaHei" pitchFamily="32" charset="-122"/>
              </a:rPr>
              <a:t>?</a:t>
            </a:r>
          </a:p>
          <a:p>
            <a:pPr marL="108585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fr-BE" altLang="es-ES" sz="1600" b="0" dirty="0">
                <a:ea typeface="Microsoft YaHei" pitchFamily="32" charset="-122"/>
              </a:rPr>
              <a:t>Broad scope on taxes, </a:t>
            </a:r>
            <a:r>
              <a:rPr lang="fr-BE" altLang="es-ES" sz="1600" b="0" dirty="0" err="1">
                <a:ea typeface="Microsoft YaHei" pitchFamily="32" charset="-122"/>
              </a:rPr>
              <a:t>taxpayers</a:t>
            </a:r>
            <a:r>
              <a:rPr lang="fr-BE" altLang="es-ES" sz="1600" b="0" dirty="0">
                <a:ea typeface="Microsoft YaHei" pitchFamily="32" charset="-122"/>
              </a:rPr>
              <a:t> </a:t>
            </a:r>
            <a:r>
              <a:rPr lang="fr-BE" altLang="es-ES" sz="1600" b="0" dirty="0" err="1">
                <a:ea typeface="Microsoft YaHei" pitchFamily="32" charset="-122"/>
              </a:rPr>
              <a:t>covered</a:t>
            </a:r>
            <a:r>
              <a:rPr lang="fr-BE" altLang="es-ES" sz="1600" b="0" dirty="0">
                <a:ea typeface="Microsoft YaHei" pitchFamily="32" charset="-122"/>
              </a:rPr>
              <a:t> and type of </a:t>
            </a:r>
            <a:r>
              <a:rPr lang="fr-BE" altLang="es-ES" sz="1600" b="0" dirty="0" err="1">
                <a:ea typeface="Microsoft YaHei" pitchFamily="32" charset="-122"/>
              </a:rPr>
              <a:t>rulings</a:t>
            </a:r>
            <a:endParaRPr lang="fr-BE" altLang="es-ES" sz="1600" b="0" dirty="0">
              <a:ea typeface="Microsoft YaHei" pitchFamily="32" charset="-122"/>
            </a:endParaRPr>
          </a:p>
          <a:p>
            <a:pPr marL="108585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fr-BE" altLang="es-ES" sz="1600" b="0" dirty="0" err="1">
                <a:ea typeface="Microsoft YaHei" pitchFamily="32" charset="-122"/>
              </a:rPr>
              <a:t>Retrospective</a:t>
            </a:r>
            <a:r>
              <a:rPr lang="fr-BE" altLang="es-ES" sz="1600" b="0" dirty="0">
                <a:ea typeface="Microsoft YaHei" pitchFamily="32" charset="-122"/>
              </a:rPr>
              <a:t> </a:t>
            </a:r>
            <a:r>
              <a:rPr lang="fr-BE" altLang="es-ES" sz="1600" b="0" dirty="0" err="1">
                <a:ea typeface="Microsoft YaHei" pitchFamily="32" charset="-122"/>
              </a:rPr>
              <a:t>element</a:t>
            </a:r>
            <a:r>
              <a:rPr lang="fr-BE" altLang="es-ES" sz="1600" b="0" dirty="0">
                <a:ea typeface="Microsoft YaHei" pitchFamily="32" charset="-122"/>
              </a:rPr>
              <a:t> – 10 </a:t>
            </a:r>
            <a:r>
              <a:rPr lang="fr-BE" altLang="es-ES" sz="1600" b="0" dirty="0" err="1">
                <a:ea typeface="Microsoft YaHei" pitchFamily="32" charset="-122"/>
              </a:rPr>
              <a:t>years</a:t>
            </a:r>
            <a:r>
              <a:rPr lang="fr-BE" altLang="es-ES" sz="1600" b="0" dirty="0">
                <a:ea typeface="Microsoft YaHei" pitchFamily="32" charset="-122"/>
              </a:rPr>
              <a:t> back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fr-BE" altLang="es-ES" sz="1600" b="1" i="0" dirty="0" err="1">
                <a:ea typeface="Microsoft YaHei" pitchFamily="32" charset="-122"/>
              </a:rPr>
              <a:t>Which</a:t>
            </a:r>
            <a:r>
              <a:rPr lang="fr-BE" altLang="es-ES" sz="1600" b="1" i="0" dirty="0">
                <a:ea typeface="Microsoft YaHei" pitchFamily="32" charset="-122"/>
              </a:rPr>
              <a:t> information?</a:t>
            </a:r>
          </a:p>
          <a:p>
            <a:pPr marL="108585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fr-BE" altLang="es-ES" sz="1600" b="0" dirty="0">
                <a:ea typeface="Microsoft YaHei" pitchFamily="32" charset="-122"/>
              </a:rPr>
              <a:t>Push: </a:t>
            </a:r>
            <a:r>
              <a:rPr lang="fr-BE" altLang="es-ES" sz="1600" b="0" dirty="0" err="1">
                <a:ea typeface="Microsoft YaHei" pitchFamily="32" charset="-122"/>
              </a:rPr>
              <a:t>pre-defined</a:t>
            </a:r>
            <a:r>
              <a:rPr lang="fr-BE" altLang="es-ES" sz="1600" b="0" dirty="0">
                <a:ea typeface="Microsoft YaHei" pitchFamily="32" charset="-122"/>
              </a:rPr>
              <a:t> information</a:t>
            </a:r>
          </a:p>
          <a:p>
            <a:pPr marL="108585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fr-BE" altLang="es-ES" sz="1600" b="0" dirty="0">
                <a:ea typeface="Microsoft YaHei" pitchFamily="32" charset="-122"/>
              </a:rPr>
              <a:t>Pull: </a:t>
            </a:r>
            <a:r>
              <a:rPr lang="fr-BE" altLang="es-ES" sz="1600" b="0" dirty="0" smtClean="0">
                <a:ea typeface="Microsoft YaHei" pitchFamily="32" charset="-122"/>
              </a:rPr>
              <a:t>  </a:t>
            </a:r>
            <a:r>
              <a:rPr lang="fr-BE" altLang="es-ES" sz="1600" b="0" dirty="0" err="1" smtClean="0">
                <a:ea typeface="Microsoft YaHei" pitchFamily="32" charset="-122"/>
              </a:rPr>
              <a:t>Member</a:t>
            </a:r>
            <a:r>
              <a:rPr lang="fr-BE" altLang="es-ES" sz="1600" b="0" dirty="0" smtClean="0">
                <a:ea typeface="Microsoft YaHei" pitchFamily="32" charset="-122"/>
              </a:rPr>
              <a:t> </a:t>
            </a:r>
            <a:r>
              <a:rPr lang="fr-BE" altLang="es-ES" sz="1600" b="0" dirty="0">
                <a:ea typeface="Microsoft YaHei" pitchFamily="32" charset="-122"/>
              </a:rPr>
              <a:t>States </a:t>
            </a:r>
            <a:r>
              <a:rPr lang="fr-BE" altLang="es-ES" sz="1600" b="0" dirty="0" err="1">
                <a:ea typeface="Microsoft YaHei" pitchFamily="32" charset="-122"/>
              </a:rPr>
              <a:t>can</a:t>
            </a:r>
            <a:r>
              <a:rPr lang="fr-BE" altLang="es-ES" sz="1600" b="0" dirty="0">
                <a:ea typeface="Microsoft YaHei" pitchFamily="32" charset="-122"/>
              </a:rPr>
              <a:t> </a:t>
            </a:r>
            <a:r>
              <a:rPr lang="fr-BE" altLang="es-ES" sz="1600" b="0" dirty="0" err="1">
                <a:ea typeface="Microsoft YaHei" pitchFamily="32" charset="-122"/>
              </a:rPr>
              <a:t>ask</a:t>
            </a:r>
            <a:r>
              <a:rPr lang="fr-BE" altLang="es-ES" sz="1600" b="0" dirty="0">
                <a:ea typeface="Microsoft YaHei" pitchFamily="32" charset="-122"/>
              </a:rPr>
              <a:t> for more if relevant to </a:t>
            </a:r>
            <a:r>
              <a:rPr lang="fr-BE" altLang="es-ES" sz="1600" b="0" dirty="0" err="1">
                <a:ea typeface="Microsoft YaHei" pitchFamily="32" charset="-122"/>
              </a:rPr>
              <a:t>them</a:t>
            </a:r>
            <a:endParaRPr lang="fr-BE" altLang="es-ES" sz="1600" b="0" dirty="0">
              <a:ea typeface="Microsoft YaHei" pitchFamily="32" charset="-122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fr-BE" altLang="es-ES" sz="1600" b="1" i="0" dirty="0">
                <a:ea typeface="Microsoft YaHei" pitchFamily="32" charset="-122"/>
              </a:rPr>
              <a:t>How </a:t>
            </a:r>
            <a:r>
              <a:rPr lang="fr-BE" altLang="es-ES" sz="1600" b="1" i="0" dirty="0" err="1">
                <a:ea typeface="Microsoft YaHei" pitchFamily="32" charset="-122"/>
              </a:rPr>
              <a:t>often</a:t>
            </a:r>
            <a:r>
              <a:rPr lang="fr-BE" altLang="es-ES" sz="1600" b="1" i="0" dirty="0">
                <a:ea typeface="Microsoft YaHei" pitchFamily="32" charset="-122"/>
              </a:rPr>
              <a:t>?</a:t>
            </a:r>
          </a:p>
          <a:p>
            <a:pPr marL="108585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fr-BE" altLang="es-ES" sz="1600" b="0" dirty="0" err="1">
                <a:ea typeface="Microsoft YaHei" pitchFamily="32" charset="-122"/>
              </a:rPr>
              <a:t>Automatic</a:t>
            </a:r>
            <a:r>
              <a:rPr lang="fr-BE" altLang="es-ES" sz="1600" b="0" dirty="0">
                <a:ea typeface="Microsoft YaHei" pitchFamily="32" charset="-122"/>
              </a:rPr>
              <a:t> exchange </a:t>
            </a:r>
            <a:r>
              <a:rPr lang="fr-BE" altLang="es-ES" sz="1600" b="0" dirty="0" err="1">
                <a:ea typeface="Microsoft YaHei" pitchFamily="32" charset="-122"/>
              </a:rPr>
              <a:t>every</a:t>
            </a:r>
            <a:r>
              <a:rPr lang="fr-BE" altLang="es-ES" sz="1600" b="0" dirty="0">
                <a:ea typeface="Microsoft YaHei" pitchFamily="32" charset="-122"/>
              </a:rPr>
              <a:t> 3 </a:t>
            </a:r>
            <a:r>
              <a:rPr lang="fr-BE" altLang="es-ES" sz="1600" b="0" dirty="0" err="1">
                <a:ea typeface="Microsoft YaHei" pitchFamily="32" charset="-122"/>
              </a:rPr>
              <a:t>months</a:t>
            </a:r>
            <a:endParaRPr lang="fr-BE" altLang="es-ES" sz="1600" b="0" dirty="0">
              <a:ea typeface="Microsoft YaHei" pitchFamily="32" charset="-122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fr-BE" altLang="es-ES" sz="1600" b="1" i="0" dirty="0">
                <a:ea typeface="Microsoft YaHei" pitchFamily="32" charset="-122"/>
              </a:rPr>
              <a:t>To </a:t>
            </a:r>
            <a:r>
              <a:rPr lang="fr-BE" altLang="es-ES" sz="1600" b="1" i="0" dirty="0" err="1">
                <a:ea typeface="Microsoft YaHei" pitchFamily="32" charset="-122"/>
              </a:rPr>
              <a:t>whom</a:t>
            </a:r>
            <a:r>
              <a:rPr lang="fr-BE" altLang="es-ES" sz="1600" b="1" i="0" dirty="0">
                <a:ea typeface="Microsoft YaHei" pitchFamily="32" charset="-122"/>
              </a:rPr>
              <a:t>?</a:t>
            </a:r>
          </a:p>
          <a:p>
            <a:pPr marL="108585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fr-BE" altLang="es-ES" sz="1600" b="0" dirty="0">
                <a:ea typeface="Microsoft YaHei" pitchFamily="32" charset="-122"/>
              </a:rPr>
              <a:t>All </a:t>
            </a:r>
            <a:r>
              <a:rPr lang="fr-BE" altLang="es-ES" sz="1600" b="0" dirty="0" err="1">
                <a:ea typeface="Microsoft YaHei" pitchFamily="32" charset="-122"/>
              </a:rPr>
              <a:t>other</a:t>
            </a:r>
            <a:r>
              <a:rPr lang="fr-BE" altLang="es-ES" sz="1600" b="0" dirty="0">
                <a:ea typeface="Microsoft YaHei" pitchFamily="32" charset="-122"/>
              </a:rPr>
              <a:t> </a:t>
            </a:r>
            <a:r>
              <a:rPr lang="fr-BE" altLang="es-ES" sz="1600" b="0" dirty="0" err="1">
                <a:ea typeface="Microsoft YaHei" pitchFamily="32" charset="-122"/>
              </a:rPr>
              <a:t>Member</a:t>
            </a:r>
            <a:r>
              <a:rPr lang="fr-BE" altLang="es-ES" sz="1600" b="0" dirty="0">
                <a:ea typeface="Microsoft YaHei" pitchFamily="32" charset="-122"/>
              </a:rPr>
              <a:t> States (Elimination of </a:t>
            </a:r>
            <a:r>
              <a:rPr lang="fr-BE" altLang="es-ES" sz="1600" b="0" dirty="0" err="1">
                <a:ea typeface="Microsoft YaHei" pitchFamily="32" charset="-122"/>
              </a:rPr>
              <a:t>discretion</a:t>
            </a:r>
            <a:r>
              <a:rPr lang="fr-BE" altLang="es-ES" sz="1600" b="0" dirty="0">
                <a:ea typeface="Microsoft YaHei" pitchFamily="32" charset="-122"/>
              </a:rPr>
              <a:t>) and the EC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fr-BE" altLang="es-ES" sz="1600" b="1" i="0" dirty="0" err="1">
                <a:ea typeface="Microsoft YaHei" pitchFamily="32" charset="-122"/>
              </a:rPr>
              <a:t>When</a:t>
            </a:r>
            <a:r>
              <a:rPr lang="fr-BE" altLang="es-ES" sz="1600" b="1" i="0" dirty="0">
                <a:ea typeface="Microsoft YaHei" pitchFamily="32" charset="-122"/>
              </a:rPr>
              <a:t>?</a:t>
            </a:r>
          </a:p>
          <a:p>
            <a:pPr marL="108585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fr-BE" altLang="es-ES" sz="1600" b="0" dirty="0">
                <a:ea typeface="Microsoft YaHei" pitchFamily="32" charset="-122"/>
              </a:rPr>
              <a:t>Effective date of </a:t>
            </a:r>
            <a:r>
              <a:rPr lang="fr-BE" altLang="es-ES" sz="1600" b="0" dirty="0" err="1">
                <a:ea typeface="Microsoft YaHei" pitchFamily="32" charset="-122"/>
              </a:rPr>
              <a:t>implementation</a:t>
            </a:r>
            <a:r>
              <a:rPr lang="fr-BE" altLang="es-ES" sz="1600" b="0" dirty="0">
                <a:ea typeface="Microsoft YaHei" pitchFamily="32" charset="-122"/>
              </a:rPr>
              <a:t> 1/1/2016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8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biebere\AppData\Local\Microsoft\Windows\Temporary Internet Files\Content.Outlook\XTRWRDAG\Tax rulings - 1 (5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8996"/>
            <a:ext cx="4792746" cy="675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28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4029844" cy="432049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2138001"/>
            <a:ext cx="4040188" cy="1507023"/>
          </a:xfrm>
        </p:spPr>
        <p:txBody>
          <a:bodyPr/>
          <a:lstStyle/>
          <a:p>
            <a:pPr marL="0" indent="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EUROPA </a:t>
            </a:r>
            <a:r>
              <a:rPr lang="en-US" b="1" dirty="0" smtClean="0"/>
              <a:t>2020 </a:t>
            </a:r>
            <a:r>
              <a:rPr lang="en-US" dirty="0" smtClean="0"/>
              <a:t>-</a:t>
            </a:r>
            <a:r>
              <a:rPr lang="en-US" sz="2000" dirty="0" smtClean="0"/>
              <a:t>COM(2010</a:t>
            </a:r>
            <a:r>
              <a:rPr lang="en-US" sz="2000" dirty="0"/>
              <a:t>) </a:t>
            </a:r>
            <a:r>
              <a:rPr lang="en-US" sz="2000" dirty="0" smtClean="0"/>
              <a:t>2020 of 3.3.2010</a:t>
            </a:r>
          </a:p>
          <a:p>
            <a:pPr marL="0" indent="0" algn="ctr">
              <a:buClr>
                <a:schemeClr val="accent2"/>
              </a:buClr>
              <a:buNone/>
            </a:pPr>
            <a:r>
              <a:rPr lang="en-US" dirty="0"/>
              <a:t>  </a:t>
            </a:r>
            <a:r>
              <a:rPr lang="en-US" dirty="0" smtClean="0"/>
              <a:t>   </a:t>
            </a:r>
            <a:r>
              <a:rPr lang="en-US" sz="2000" dirty="0" smtClean="0"/>
              <a:t>'smart, sustainable </a:t>
            </a:r>
            <a:r>
              <a:rPr lang="en-US" sz="2000" dirty="0"/>
              <a:t>and inclusive </a:t>
            </a:r>
            <a:r>
              <a:rPr lang="en-US" sz="2000" dirty="0" smtClean="0"/>
              <a:t>economy'</a:t>
            </a:r>
          </a:p>
          <a:p>
            <a:pPr marL="0" indent="0" algn="ctr">
              <a:buClr>
                <a:schemeClr val="accent2"/>
              </a:buClr>
              <a:buNone/>
            </a:pPr>
            <a:endParaRPr lang="en-US" sz="20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755577" y="1535113"/>
            <a:ext cx="7931224" cy="639762"/>
          </a:xfrm>
        </p:spPr>
        <p:txBody>
          <a:bodyPr/>
          <a:lstStyle/>
          <a:p>
            <a:r>
              <a:rPr lang="en-US" dirty="0" smtClean="0"/>
              <a:t>Growth 				Taxation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16016" y="2174875"/>
            <a:ext cx="4320480" cy="1470149"/>
          </a:xfrm>
        </p:spPr>
        <p:txBody>
          <a:bodyPr/>
          <a:lstStyle/>
          <a:p>
            <a:pPr indent="-2540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000" dirty="0" smtClean="0"/>
              <a:t>Investments and employment  friendly</a:t>
            </a:r>
          </a:p>
          <a:p>
            <a:pPr indent="-2540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000" dirty="0" smtClean="0"/>
              <a:t>Efficient </a:t>
            </a:r>
          </a:p>
          <a:p>
            <a:pPr indent="-2540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000" dirty="0" smtClean="0"/>
              <a:t>Fair  </a:t>
            </a:r>
            <a:endParaRPr lang="en-GB" sz="2000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sz="2000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542156" y="1124744"/>
            <a:ext cx="5181972" cy="43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2400" b="1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None/>
              <a:defRPr sz="2000" b="1">
                <a:solidFill>
                  <a:srgbClr val="0F5494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rgbClr val="0F5494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sz="2800" dirty="0" smtClean="0"/>
          </a:p>
          <a:p>
            <a:r>
              <a:rPr lang="en-GB" sz="2800" dirty="0" smtClean="0"/>
              <a:t>Making </a:t>
            </a:r>
            <a:r>
              <a:rPr lang="en-GB" sz="2800" dirty="0"/>
              <a:t>it happen</a:t>
            </a:r>
            <a:endParaRPr lang="en-US" sz="2800" kern="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653136"/>
            <a:ext cx="235902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79712" y="3645024"/>
            <a:ext cx="55446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Semester </a:t>
            </a:r>
          </a:p>
          <a:p>
            <a:pPr algn="ctr"/>
            <a:r>
              <a:rPr lang="en-GB" sz="1400" dirty="0" smtClean="0"/>
              <a:t>EU's </a:t>
            </a:r>
            <a:r>
              <a:rPr lang="en-GB" sz="1400" dirty="0"/>
              <a:t>yearly cycle of economic and budgetary coordination</a:t>
            </a:r>
          </a:p>
        </p:txBody>
      </p:sp>
    </p:spTree>
    <p:extLst>
      <p:ext uri="{BB962C8B-B14F-4D97-AF65-F5344CB8AC3E}">
        <p14:creationId xmlns:p14="http://schemas.microsoft.com/office/powerpoint/2010/main" val="5172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" y="0"/>
            <a:ext cx="91195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11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6048672" cy="793005"/>
          </a:xfrm>
        </p:spPr>
        <p:txBody>
          <a:bodyPr/>
          <a:lstStyle/>
          <a:p>
            <a:pPr marL="0"/>
            <a:r>
              <a:rPr lang="en-US" sz="3200" dirty="0"/>
              <a:t>European </a:t>
            </a:r>
            <a:r>
              <a:rPr lang="en-US" sz="3200" dirty="0" smtClean="0"/>
              <a:t>Semester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83433"/>
            <a:ext cx="8503044" cy="424847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</a:t>
            </a:r>
            <a:r>
              <a:rPr lang="en-US" dirty="0" smtClean="0"/>
              <a:t>nnual </a:t>
            </a:r>
            <a:r>
              <a:rPr lang="en-US" b="1" dirty="0" smtClean="0"/>
              <a:t>G</a:t>
            </a:r>
            <a:r>
              <a:rPr lang="en-US" dirty="0" smtClean="0"/>
              <a:t>rowth </a:t>
            </a:r>
            <a:r>
              <a:rPr lang="en-US" b="1" dirty="0" smtClean="0"/>
              <a:t>S</a:t>
            </a:r>
            <a:r>
              <a:rPr lang="en-US" dirty="0" smtClean="0"/>
              <a:t>urvey (Autumn forecast 2014)</a:t>
            </a:r>
            <a:endParaRPr lang="en-US" dirty="0"/>
          </a:p>
          <a:p>
            <a:pPr marL="0" indent="0">
              <a:buNone/>
            </a:pPr>
            <a:r>
              <a:rPr lang="en-US" sz="2000" dirty="0" smtClean="0"/>
              <a:t>1.boosting investment 2.accelerating </a:t>
            </a:r>
            <a:r>
              <a:rPr lang="en-US" sz="2000" dirty="0"/>
              <a:t>structural reforms </a:t>
            </a:r>
            <a:r>
              <a:rPr lang="en-US" sz="2000" dirty="0" smtClean="0"/>
              <a:t>3.pursuing </a:t>
            </a:r>
            <a:r>
              <a:rPr lang="en-US" sz="2000" dirty="0"/>
              <a:t>responsible, growth-friendly fiscal </a:t>
            </a:r>
            <a:r>
              <a:rPr lang="en-US" sz="2000" dirty="0" smtClean="0"/>
              <a:t>consolidation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Country </a:t>
            </a:r>
            <a:r>
              <a:rPr lang="en-US" sz="2000" b="1" dirty="0" smtClean="0"/>
              <a:t>Reports /MIP </a:t>
            </a:r>
            <a:r>
              <a:rPr lang="en-US" sz="2000" dirty="0" smtClean="0"/>
              <a:t>[26.2.2015 COM(2015</a:t>
            </a:r>
            <a:r>
              <a:rPr lang="en-US" sz="2000" dirty="0"/>
              <a:t>) 85 </a:t>
            </a:r>
            <a:r>
              <a:rPr lang="en-US" sz="2000" dirty="0" smtClean="0"/>
              <a:t>final]</a:t>
            </a:r>
          </a:p>
          <a:p>
            <a:pPr marL="0" indent="0">
              <a:buNone/>
            </a:pPr>
            <a:r>
              <a:rPr lang="en-US" sz="2000" b="1" dirty="0"/>
              <a:t>S</a:t>
            </a:r>
            <a:r>
              <a:rPr lang="en-US" sz="2000" dirty="0"/>
              <a:t>TAFF </a:t>
            </a:r>
            <a:r>
              <a:rPr lang="en-US" sz="2000" b="1" dirty="0"/>
              <a:t>W</a:t>
            </a:r>
            <a:r>
              <a:rPr lang="en-US" sz="2000" dirty="0"/>
              <a:t>ORKING </a:t>
            </a:r>
            <a:r>
              <a:rPr lang="en-US" sz="2000" b="1" dirty="0"/>
              <a:t>D</a:t>
            </a:r>
            <a:r>
              <a:rPr lang="en-US" sz="2000" dirty="0"/>
              <a:t>OCUMENT (Spring Forecast 2015)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Bilateral + National </a:t>
            </a:r>
            <a:r>
              <a:rPr lang="en-US" sz="2000" b="1" dirty="0"/>
              <a:t>Reform </a:t>
            </a:r>
            <a:r>
              <a:rPr lang="en-US" sz="2000" b="1" dirty="0" smtClean="0"/>
              <a:t>Programs </a:t>
            </a:r>
            <a:r>
              <a:rPr lang="en-US" sz="2000" dirty="0" smtClean="0"/>
              <a:t>(April 2015)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smtClean="0"/>
              <a:t> 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CSR 2015 </a:t>
            </a:r>
          </a:p>
        </p:txBody>
      </p:sp>
      <p:pic>
        <p:nvPicPr>
          <p:cNvPr id="1026" name="Picture 2" descr="H:\eu2020_highlight_csr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4664"/>
            <a:ext cx="2358957" cy="17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34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339850"/>
            <a:ext cx="8964488" cy="936625"/>
          </a:xfrm>
        </p:spPr>
        <p:txBody>
          <a:bodyPr/>
          <a:lstStyle/>
          <a:p>
            <a:pPr marL="0" algn="ctr"/>
            <a:r>
              <a:rPr lang="en-US" dirty="0" smtClean="0"/>
              <a:t>EU Semester 2015 TAX Policy Priorities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2204864"/>
            <a:ext cx="8424936" cy="4392488"/>
          </a:xfrm>
        </p:spPr>
        <p:txBody>
          <a:bodyPr/>
          <a:lstStyle/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/>
              <a:t>Pursue </a:t>
            </a:r>
            <a:r>
              <a:rPr lang="en-US" dirty="0"/>
              <a:t>tax shift away from </a:t>
            </a:r>
            <a:r>
              <a:rPr lang="en-US" dirty="0" smtClean="0"/>
              <a:t>labour;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/>
              <a:t>Design tax systems </a:t>
            </a:r>
            <a:r>
              <a:rPr lang="en-US" dirty="0"/>
              <a:t>conducive to </a:t>
            </a:r>
            <a:r>
              <a:rPr lang="en-US" dirty="0" smtClean="0"/>
              <a:t>productive investments;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/>
              <a:t>Simplify </a:t>
            </a:r>
            <a:r>
              <a:rPr lang="en-US" dirty="0"/>
              <a:t>tax systems and broaden tax </a:t>
            </a:r>
            <a:r>
              <a:rPr lang="en-US" dirty="0" smtClean="0"/>
              <a:t>bases;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/>
              <a:t>Deliver </a:t>
            </a:r>
            <a:r>
              <a:rPr lang="en-US" dirty="0"/>
              <a:t>a fair tax system by fighting tax </a:t>
            </a:r>
            <a:r>
              <a:rPr lang="en-US" dirty="0" smtClean="0"/>
              <a:t>fraud, evasion </a:t>
            </a:r>
            <a:r>
              <a:rPr lang="en-US" dirty="0"/>
              <a:t>and avoidance.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39851"/>
            <a:ext cx="8208912" cy="504973"/>
          </a:xfrm>
        </p:spPr>
        <p:txBody>
          <a:bodyPr/>
          <a:lstStyle/>
          <a:p>
            <a:pPr marL="0"/>
            <a:r>
              <a:rPr lang="it-IT" sz="2400" dirty="0"/>
              <a:t>EU </a:t>
            </a:r>
            <a:r>
              <a:rPr lang="it-IT" sz="2400" dirty="0" err="1"/>
              <a:t>Semester</a:t>
            </a:r>
            <a:r>
              <a:rPr lang="it-IT" sz="2400" dirty="0"/>
              <a:t> </a:t>
            </a:r>
            <a:r>
              <a:rPr lang="it-IT" sz="2400" dirty="0" smtClean="0"/>
              <a:t>ITALY </a:t>
            </a:r>
            <a:r>
              <a:rPr lang="en-US" sz="2400" dirty="0" smtClean="0"/>
              <a:t>CSR2/2014 </a:t>
            </a:r>
            <a:r>
              <a:rPr lang="en-US" sz="2400" dirty="0"/>
              <a:t>on </a:t>
            </a:r>
            <a:r>
              <a:rPr lang="en-US" sz="2400" dirty="0" smtClean="0"/>
              <a:t>taxation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856984" cy="4680520"/>
          </a:xfrm>
        </p:spPr>
        <p:txBody>
          <a:bodyPr/>
          <a:lstStyle/>
          <a:p>
            <a:pPr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it-IT" sz="2000" dirty="0"/>
              <a:t>trasferire ulteriormente il carico fiscale dai fattori produttivi ai consumi, ai beni immobili e all’ambiente;…riesaminare la portata delle agevolazioni fiscali dirette e allargare la base imponibile…sui consumi; </a:t>
            </a:r>
            <a:endParaRPr lang="it-IT" sz="2000" dirty="0" smtClean="0"/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it-IT" sz="2000" dirty="0" smtClean="0"/>
              <a:t>garantire </a:t>
            </a:r>
            <a:r>
              <a:rPr lang="it-IT" sz="2000" dirty="0"/>
              <a:t>una più efficace imposizione ambientale, anche nel settore delle accise, ed eliminare le sovvenzioni dannose per l’ambiente; 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it-IT" sz="2000" dirty="0" smtClean="0"/>
              <a:t>attuare </a:t>
            </a:r>
            <a:r>
              <a:rPr lang="it-IT" sz="2000" dirty="0">
                <a:solidFill>
                  <a:srgbClr val="FF0000"/>
                </a:solidFill>
              </a:rPr>
              <a:t>la legge delega di riforma fiscale </a:t>
            </a:r>
            <a:r>
              <a:rPr lang="it-IT" sz="2000" dirty="0"/>
              <a:t>entro marzo 2015, in particolare </a:t>
            </a:r>
            <a:r>
              <a:rPr lang="it-IT" sz="2000" dirty="0" smtClean="0"/>
              <a:t>… </a:t>
            </a:r>
            <a:r>
              <a:rPr lang="it-IT" sz="2000" dirty="0"/>
              <a:t>i decreti che riformano il sistema </a:t>
            </a:r>
            <a:r>
              <a:rPr lang="it-IT" sz="2000" dirty="0" smtClean="0"/>
              <a:t>catastale;</a:t>
            </a:r>
            <a:endParaRPr lang="it-IT" sz="2000" dirty="0"/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it-IT" sz="2000" dirty="0" smtClean="0"/>
              <a:t>sviluppare </a:t>
            </a:r>
            <a:r>
              <a:rPr lang="it-IT" sz="2000" dirty="0"/>
              <a:t>ulteriormente il </a:t>
            </a:r>
            <a:r>
              <a:rPr lang="it-IT" sz="2000" dirty="0">
                <a:solidFill>
                  <a:srgbClr val="FF0000"/>
                </a:solidFill>
              </a:rPr>
              <a:t>rispetto degli obblighi tributari</a:t>
            </a:r>
            <a:r>
              <a:rPr lang="it-IT" sz="2000" dirty="0" smtClean="0"/>
              <a:t>,… </a:t>
            </a:r>
            <a:r>
              <a:rPr lang="it-IT" sz="2000" dirty="0" smtClean="0">
                <a:solidFill>
                  <a:srgbClr val="FF0000"/>
                </a:solidFill>
              </a:rPr>
              <a:t>semplificando</a:t>
            </a:r>
            <a:r>
              <a:rPr lang="it-IT" sz="2000" dirty="0"/>
              <a:t> </a:t>
            </a:r>
            <a:r>
              <a:rPr lang="it-IT" sz="2000" dirty="0" smtClean="0"/>
              <a:t>le procedure …e </a:t>
            </a:r>
            <a:r>
              <a:rPr lang="it-IT" sz="2000" dirty="0">
                <a:solidFill>
                  <a:srgbClr val="FF0000"/>
                </a:solidFill>
              </a:rPr>
              <a:t>modernizzando l'amministrazione fiscale</a:t>
            </a:r>
            <a:r>
              <a:rPr lang="it-IT" sz="2000" dirty="0"/>
              <a:t>; </a:t>
            </a:r>
            <a:endParaRPr lang="it-IT" sz="2000" dirty="0" smtClean="0"/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it-IT" sz="2000" dirty="0" smtClean="0"/>
              <a:t>perseverare </a:t>
            </a:r>
            <a:r>
              <a:rPr lang="it-IT" sz="2000" dirty="0"/>
              <a:t>nella </a:t>
            </a:r>
            <a:r>
              <a:rPr lang="it-IT" sz="2000" dirty="0">
                <a:solidFill>
                  <a:srgbClr val="FF0000"/>
                </a:solidFill>
              </a:rPr>
              <a:t>lotta all'evasione fiscale</a:t>
            </a:r>
            <a:r>
              <a:rPr lang="it-IT" sz="2000" dirty="0"/>
              <a:t> e adottare misure </a:t>
            </a:r>
            <a:r>
              <a:rPr lang="it-IT" sz="2000" dirty="0" smtClean="0"/>
              <a:t>per </a:t>
            </a:r>
            <a:r>
              <a:rPr lang="it-IT" sz="2000" dirty="0"/>
              <a:t>contrastare </a:t>
            </a:r>
            <a:r>
              <a:rPr lang="it-IT" sz="2000" dirty="0">
                <a:solidFill>
                  <a:srgbClr val="FF0000"/>
                </a:solidFill>
              </a:rPr>
              <a:t>l'economia sommersa </a:t>
            </a:r>
            <a:r>
              <a:rPr lang="it-IT" sz="2000" dirty="0"/>
              <a:t>e il </a:t>
            </a:r>
            <a:r>
              <a:rPr lang="it-IT" sz="2000" dirty="0">
                <a:solidFill>
                  <a:srgbClr val="FF0000"/>
                </a:solidFill>
              </a:rPr>
              <a:t>lavoro irregolare</a:t>
            </a:r>
            <a:r>
              <a:rPr lang="it-IT" sz="2000" dirty="0"/>
              <a:t>;</a:t>
            </a:r>
            <a:endParaRPr lang="en-US" sz="2000" dirty="0"/>
          </a:p>
        </p:txBody>
      </p:sp>
      <p:pic>
        <p:nvPicPr>
          <p:cNvPr id="4098" name="Picture 2" descr="H:\bx_image-targets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239" y="548680"/>
            <a:ext cx="13906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74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1268760"/>
            <a:ext cx="7517233" cy="936625"/>
          </a:xfrm>
        </p:spPr>
        <p:txBody>
          <a:bodyPr/>
          <a:lstStyle/>
          <a:p>
            <a:pPr marL="0"/>
            <a:r>
              <a:rPr lang="en-US" sz="2400" dirty="0" smtClean="0"/>
              <a:t>Italian growth–friendly tax measures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2492375"/>
            <a:ext cx="8697763" cy="3888953"/>
          </a:xfrm>
        </p:spPr>
        <p:txBody>
          <a:bodyPr/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 err="1" smtClean="0"/>
              <a:t>Labour</a:t>
            </a:r>
            <a:r>
              <a:rPr lang="it-IT" sz="2000" dirty="0" smtClean="0"/>
              <a:t> </a:t>
            </a:r>
            <a:r>
              <a:rPr lang="en-US" sz="2000" dirty="0" smtClean="0"/>
              <a:t>costs</a:t>
            </a:r>
            <a:r>
              <a:rPr lang="it-IT" sz="2000" dirty="0" smtClean="0"/>
              <a:t> </a:t>
            </a:r>
            <a:r>
              <a:rPr lang="en-US" sz="2000" dirty="0" smtClean="0"/>
              <a:t>deductibility</a:t>
            </a:r>
            <a:r>
              <a:rPr lang="it-IT" sz="2000" dirty="0" smtClean="0"/>
              <a:t> from IRAP</a:t>
            </a:r>
            <a:r>
              <a:rPr lang="en-US" sz="2000" dirty="0" smtClean="0"/>
              <a:t>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ACE</a:t>
            </a:r>
            <a:endParaRPr lang="en-US" sz="2000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R&amp;D Tax </a:t>
            </a:r>
            <a:r>
              <a:rPr lang="en-US" sz="2000" dirty="0"/>
              <a:t>credit </a:t>
            </a:r>
            <a:endParaRPr lang="en-US" sz="2000" dirty="0" smtClean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Start-up </a:t>
            </a:r>
            <a:r>
              <a:rPr lang="en-US" sz="2000" dirty="0"/>
              <a:t>tax </a:t>
            </a:r>
            <a:r>
              <a:rPr lang="en-US" sz="2000" dirty="0" smtClean="0"/>
              <a:t>credit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Reverse charge and split payment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Simplification (pre-filled declaration, e-invoicing)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Tax compliance (VDP)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Tax gap yearly report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Companies' internationalization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2000" dirty="0" smtClean="0"/>
              <a:t> </a:t>
            </a:r>
          </a:p>
        </p:txBody>
      </p:sp>
      <p:pic>
        <p:nvPicPr>
          <p:cNvPr id="1026" name="Picture 2" descr="H: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6019"/>
            <a:ext cx="2505075" cy="15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93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5544864" cy="936625"/>
          </a:xfrm>
        </p:spPr>
        <p:txBody>
          <a:bodyPr/>
          <a:lstStyle/>
          <a:p>
            <a:pPr marL="0"/>
            <a:r>
              <a:rPr lang="en-GB" dirty="0" smtClean="0"/>
              <a:t>ITALY </a:t>
            </a:r>
            <a:r>
              <a:rPr lang="en-GB" dirty="0"/>
              <a:t>18.3.2015</a:t>
            </a:r>
            <a:br>
              <a:rPr lang="en-GB" dirty="0"/>
            </a:br>
            <a:r>
              <a:rPr lang="en-GB" dirty="0"/>
              <a:t>SWD(2015) 31 </a:t>
            </a:r>
            <a:r>
              <a:rPr lang="en-GB" dirty="0" smtClean="0"/>
              <a:t>final/2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2" y="2499519"/>
            <a:ext cx="61626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00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GB" dirty="0" smtClean="0">
                <a:solidFill>
                  <a:srgbClr val="FF0000"/>
                </a:solidFill>
              </a:rPr>
              <a:t>EU Semester CSR2015 of 13.5.2015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just">
              <a:buNone/>
            </a:pPr>
            <a:r>
              <a:rPr lang="en-US" dirty="0" smtClean="0"/>
              <a:t>Implement </a:t>
            </a:r>
            <a:r>
              <a:rPr lang="en-US" dirty="0"/>
              <a:t>the enabling law for tax reform by September 2015, in particular the revision of tax expenditures and cadastral values and the measures to enhance tax compliance.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6172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1574</TotalTime>
  <Words>626</Words>
  <Application>Microsoft Office PowerPoint</Application>
  <PresentationFormat>Presentazione su schermo (4:3)</PresentationFormat>
  <Paragraphs>123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Blank</vt:lpstr>
      <vt:lpstr>Presentazione standard di PowerPoint</vt:lpstr>
      <vt:lpstr>Presentazione standard di PowerPoint</vt:lpstr>
      <vt:lpstr>Presentazione standard di PowerPoint</vt:lpstr>
      <vt:lpstr>European Semester 2015</vt:lpstr>
      <vt:lpstr>EU Semester 2015 TAX Policy Priorities</vt:lpstr>
      <vt:lpstr>EU Semester ITALY CSR2/2014 on taxation</vt:lpstr>
      <vt:lpstr>Italian growth–friendly tax measures</vt:lpstr>
      <vt:lpstr>ITALY 18.3.2015 SWD(2015) 31 final/2</vt:lpstr>
      <vt:lpstr>EU Semester CSR2015 of 13.5.2015</vt:lpstr>
      <vt:lpstr>Steps forward…</vt:lpstr>
      <vt:lpstr>Tax Reforms in EU member States 2014</vt:lpstr>
      <vt:lpstr>Useful links</vt:lpstr>
      <vt:lpstr>Presentazione standard di PowerPoint</vt:lpstr>
      <vt:lpstr>Presentazione standard di PowerPoint</vt:lpstr>
      <vt:lpstr>Presentazione standard di PowerPoint</vt:lpstr>
      <vt:lpstr>Action Plan 2015 </vt:lpstr>
      <vt:lpstr>Commission Action: 18.3.2015 Exchange of information on tax rulings</vt:lpstr>
      <vt:lpstr>Presentazione standard di PowerPoint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GRAPPIOLO Roberta (TAXUD)</dc:creator>
  <cp:lastModifiedBy>ADC-04</cp:lastModifiedBy>
  <cp:revision>157</cp:revision>
  <dcterms:created xsi:type="dcterms:W3CDTF">2015-04-02T09:06:42Z</dcterms:created>
  <dcterms:modified xsi:type="dcterms:W3CDTF">2015-06-03T14:19:09Z</dcterms:modified>
</cp:coreProperties>
</file>